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44"/>
  </p:notesMasterIdLst>
  <p:handoutMasterIdLst>
    <p:handoutMasterId r:id="rId45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515" r:id="rId28"/>
    <p:sldId id="516" r:id="rId29"/>
    <p:sldId id="518" r:id="rId30"/>
    <p:sldId id="519" r:id="rId31"/>
    <p:sldId id="517" r:id="rId32"/>
    <p:sldId id="521" r:id="rId33"/>
    <p:sldId id="520" r:id="rId34"/>
    <p:sldId id="522" r:id="rId35"/>
    <p:sldId id="523" r:id="rId36"/>
    <p:sldId id="524" r:id="rId37"/>
    <p:sldId id="493" r:id="rId38"/>
    <p:sldId id="494" r:id="rId39"/>
    <p:sldId id="495" r:id="rId40"/>
    <p:sldId id="491" r:id="rId41"/>
    <p:sldId id="472" r:id="rId42"/>
    <p:sldId id="497" r:id="rId43"/>
  </p:sldIdLst>
  <p:sldSz cx="12193588" cy="6858000"/>
  <p:notesSz cx="6858000" cy="9144000"/>
  <p:embeddedFontLst>
    <p:embeddedFont>
      <p:font typeface="Abel" panose="02000506030000020004" pitchFamily="2" charset="0"/>
      <p:regular r:id="rId46"/>
    </p:embeddedFont>
    <p:embeddedFont>
      <p:font typeface="Consolas" panose="020B0609020204030204" pitchFamily="49" charset="0"/>
      <p:regular r:id="rId47"/>
      <p:bold r:id="rId48"/>
      <p:italic r:id="rId49"/>
      <p:boldItalic r:id="rId50"/>
    </p:embeddedFont>
    <p:embeddedFont>
      <p:font typeface="Microsoft JhengHei" panose="020B0604030504040204" pitchFamily="34" charset="-120"/>
      <p:regular r:id="rId51"/>
      <p:bold r:id="rId52"/>
    </p:embeddedFont>
    <p:embeddedFont>
      <p:font typeface="Montserrat" panose="00000500000000000000" pitchFamily="2" charset="0"/>
      <p:regular r:id="rId53"/>
      <p:bold r:id="rId54"/>
      <p:italic r:id="rId55"/>
      <p:boldItalic r:id="rId56"/>
    </p:embeddedFont>
    <p:embeddedFont>
      <p:font typeface="Montserrat ExtraLight" panose="00000300000000000000" pitchFamily="2" charset="0"/>
      <p:regular r:id="rId57"/>
      <p:bold r:id="rId58"/>
      <p:italic r:id="rId59"/>
      <p:boldItalic r:id="rId58"/>
    </p:embeddedFont>
    <p:embeddedFont>
      <p:font typeface="Noto Sans Ugaritic" panose="020B0502040504020204" pitchFamily="34" charset="0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515"/>
            <p14:sldId id="516"/>
            <p14:sldId id="518"/>
            <p14:sldId id="519"/>
            <p14:sldId id="517"/>
            <p14:sldId id="521"/>
            <p14:sldId id="520"/>
            <p14:sldId id="522"/>
            <p14:sldId id="523"/>
            <p14:sldId id="524"/>
            <p14:sldId id="493"/>
            <p14:sldId id="494"/>
            <p14:sldId id="495"/>
            <p14:sldId id="491"/>
            <p14:sldId id="472"/>
            <p14:sldId id="4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72" d="100"/>
          <a:sy n="72" d="100"/>
        </p:scale>
        <p:origin x="98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Master" Target="slideMasters/slideMaster2.xml"/><Relationship Id="rId61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507571"/>
            <a:ext cx="522063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509386"/>
            <a:ext cx="689000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  <p:sp>
        <p:nvSpPr>
          <p:cNvPr id="12" name="頁尾版面配置區 3">
            <a:extLst>
              <a:ext uri="{FF2B5EF4-FFF2-40B4-BE49-F238E27FC236}">
                <a16:creationId xmlns:a16="http://schemas.microsoft.com/office/drawing/2014/main" id="{B0C81CFA-2386-4F4A-9BD9-AA1714AC2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13" name="投影片編號版面配置區 4">
            <a:extLst>
              <a:ext uri="{FF2B5EF4-FFF2-40B4-BE49-F238E27FC236}">
                <a16:creationId xmlns:a16="http://schemas.microsoft.com/office/drawing/2014/main" id="{F6B40D08-51B1-48E1-8F9C-6E1C7C34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dit.com/r/Python/comments/w564g0/can_anyone_explain_the_differences_of_conda_vs_pi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094058/article/details/116207333" TargetMode="External"/><Relationship Id="rId2" Type="http://schemas.openxmlformats.org/officeDocument/2006/relationships/hyperlink" Target="https://www.zhihu.com/question/506867139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Python/comments/w564g0/can_anyone_explain_the_differences_of_conda_vs_pip" TargetMode="External"/><Relationship Id="rId3" Type="http://schemas.openxmlformats.org/officeDocument/2006/relationships/hyperlink" Target="https://mobaxterm.mobatek.net/" TargetMode="External"/><Relationship Id="rId7" Type="http://schemas.openxmlformats.org/officeDocument/2006/relationships/hyperlink" Target="https://docs.conda.io/projects/conda/en/latest/user-guide/install/linux.html" TargetMode="External"/><Relationship Id="rId12" Type="http://schemas.openxmlformats.org/officeDocument/2006/relationships/hyperlink" Target="https://docs.docker.com/engine/install/debian/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3c.hexschool.com/git/cfdbd310" TargetMode="External"/><Relationship Id="rId11" Type="http://schemas.openxmlformats.org/officeDocument/2006/relationships/hyperlink" Target="https://www.bitovi.com/academy/learn-docker/what-is-docker.html" TargetMode="External"/><Relationship Id="rId5" Type="http://schemas.openxmlformats.org/officeDocument/2006/relationships/hyperlink" Target="https://www.atlassian.com/git/tutorials/comparing-workflows/gitflow-workflow" TargetMode="External"/><Relationship Id="rId10" Type="http://schemas.openxmlformats.org/officeDocument/2006/relationships/hyperlink" Target="https://blog.csdn.net/qq_41094058/article/details/116207333" TargetMode="External"/><Relationship Id="rId4" Type="http://schemas.openxmlformats.org/officeDocument/2006/relationships/hyperlink" Target="https://developers.cloudflare.com/cloudflare-one/connections/connect-networks/use-cases/ssh/#connect-to-ssh-server-with-cloudflared-access" TargetMode="External"/><Relationship Id="rId9" Type="http://schemas.openxmlformats.org/officeDocument/2006/relationships/hyperlink" Target="https://www.zhihu.com/question/506867139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you need to learn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8472881" y="632209"/>
            <a:ext cx="321113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</a:t>
            </a:r>
          </a:p>
          <a:p>
            <a:r>
              <a:rPr lang="en-US" altLang="zh-TW" dirty="0">
                <a:hlinkClick r:id="rId2"/>
              </a:rPr>
              <a:t>http://gg.gg/mvclab-tutorial-2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A17F-88C7-7CEE-D236-0603E6EC6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0F1-7F11-9560-92EE-5FA8F11A6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en-US" altLang="zh-TW"/>
              <a:t>SSH extension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CD52-EAB1-7B03-D014-CB5FDDA8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B67B-492A-7F83-9523-F6F9D31F6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83355"/>
            <a:ext cx="11662072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A306E-C3DD-7EED-03CE-840335F7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7D2D-1A8E-F6F0-EC96-F2AFE3228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FCD3-CAC9-0C3E-D460-B14CF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5" y="3545620"/>
            <a:ext cx="3917889" cy="24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D8F9C-0D56-B2A1-AEFF-453D60957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D072-1C43-B019-01B2-78485DCC8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FCB6-7486-C046-E458-86568DFDD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8B250-E8BB-D79D-6CCC-8CF8E144E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05F9E-9F01-0D20-4D25-762BBF2DE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9418-C4B0-C105-7E2D-CC2C02066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17B-378E-7DC1-6CF2-09B8C891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DAA0-890E-E77B-3EA8-50680462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D071A-CF83-C925-3817-4C5200E7A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AD61-2B60-D13C-543E-5972A3F89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CF3F9-4356-DC78-20C5-C1954C51F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2B86-1EDC-44E4-03B8-3D78E4BD3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8BD4D-FB3C-6602-7AAB-EBA2B49B1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2443E-7078-8A81-5C58-BDF0B6A51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473B29A-07E0-6956-268D-EB9BBCA1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/ 16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AD031D3-079C-67EC-5484-42112E7BF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>
                <a:latin typeface="Consolas" panose="020B0609020204030204" pitchFamily="49" charset="0"/>
              </a:rPr>
              <a:t>1</a:t>
            </a:fld>
            <a:endParaRPr lang="zh-TW" altLang="en-US" dirty="0"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12" name="Google Shape;501;p40">
            <a:extLst>
              <a:ext uri="{FF2B5EF4-FFF2-40B4-BE49-F238E27FC236}">
                <a16:creationId xmlns:a16="http://schemas.microsoft.com/office/drawing/2014/main" id="{9C31E771-BDA5-FFE6-6498-4C1672467652}"/>
              </a:ext>
            </a:extLst>
          </p:cNvPr>
          <p:cNvCxnSpPr>
            <a:cxnSpLocks/>
          </p:cNvCxnSpPr>
          <p:nvPr/>
        </p:nvCxnSpPr>
        <p:spPr>
          <a:xfrm>
            <a:off x="1627529" y="4885210"/>
            <a:ext cx="0" cy="60957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A0A06-6430-5A72-FF9D-5EBAAFE41F68}"/>
              </a:ext>
            </a:extLst>
          </p:cNvPr>
          <p:cNvGrpSpPr/>
          <p:nvPr/>
        </p:nvGrpSpPr>
        <p:grpSpPr>
          <a:xfrm>
            <a:off x="1298849" y="4388368"/>
            <a:ext cx="5947020" cy="586888"/>
            <a:chOff x="457200" y="1127760"/>
            <a:chExt cx="3373903" cy="5384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A5BE85-73F9-4C7C-E970-3D648D96BAB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8A9521-F0AC-E79F-31D4-13CF819F1D8A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Linux and Networking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5353143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Markup Language and Resume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DF000-57C7-406F-00B6-F022D215C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22C5-E11C-D9DD-3C64-1CDFAFDB9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Paste some screenshot in </a:t>
            </a:r>
            <a:r>
              <a:rPr lang="en-US" altLang="zh-TW" u="sng" dirty="0"/>
              <a:t>week2_hw.md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D1BEF-5188-610B-8538-F0985421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8E26C-0F67-0958-8A01-3F4BEF50F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8" y="4826582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502C57-3C1A-3DA3-112E-C7634C1D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introduction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B6FAD-B41B-7479-428C-14F6683C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E9F4F-B2DA-D430-0899-CB034F637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10" name="AutoShape 2" descr="使用Anaconda - Python 教學| STEAM 教育學習網">
            <a:extLst>
              <a:ext uri="{FF2B5EF4-FFF2-40B4-BE49-F238E27FC236}">
                <a16:creationId xmlns:a16="http://schemas.microsoft.com/office/drawing/2014/main" id="{E39741B3-D02D-E308-6EFF-E58E69545B0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Python virtual environment</a:t>
            </a:r>
          </a:p>
          <a:p>
            <a:r>
              <a:rPr lang="en-US" altLang="zh-TW" dirty="0"/>
              <a:t>Easy to manage python packages</a:t>
            </a:r>
          </a:p>
          <a:p>
            <a:r>
              <a:rPr lang="en-US" altLang="zh-TW" dirty="0"/>
              <a:t>Make python more compatibility</a:t>
            </a:r>
          </a:p>
          <a:p>
            <a:endParaRPr lang="en-US" altLang="zh-TW" dirty="0"/>
          </a:p>
          <a:p>
            <a:r>
              <a:rPr lang="en-US" altLang="zh-TW" dirty="0"/>
              <a:t>I usually create a new </a:t>
            </a:r>
            <a:r>
              <a:rPr lang="en-US" altLang="zh-TW" dirty="0" err="1"/>
              <a:t>conda</a:t>
            </a:r>
            <a:r>
              <a:rPr lang="en-US" altLang="zh-TW" dirty="0"/>
              <a:t> environment for each project to avoid package conflict</a:t>
            </a:r>
            <a:endParaRPr lang="zh-TW" altLang="en-US" dirty="0"/>
          </a:p>
        </p:txBody>
      </p:sp>
      <p:pic>
        <p:nvPicPr>
          <p:cNvPr id="1030" name="Picture 6" descr="Anaconda (Python發行版) - 維基百科，自由的百科全書">
            <a:extLst>
              <a:ext uri="{FF2B5EF4-FFF2-40B4-BE49-F238E27FC236}">
                <a16:creationId xmlns:a16="http://schemas.microsoft.com/office/drawing/2014/main" id="{CEBC712B-ED76-C841-4ED3-700C510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0" y="191747"/>
            <a:ext cx="3737266" cy="18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view — Anaconda documentation">
            <a:extLst>
              <a:ext uri="{FF2B5EF4-FFF2-40B4-BE49-F238E27FC236}">
                <a16:creationId xmlns:a16="http://schemas.microsoft.com/office/drawing/2014/main" id="{46AFAB65-2071-F346-7310-AB035965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39" y="3066890"/>
            <a:ext cx="5363471" cy="3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EB5-27B4-501F-2901-611E75D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313-10EF-FB92-335D-567E9B3121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https://www.anaconda.com/download/</a:t>
            </a:r>
            <a:endParaRPr lang="en-US" altLang="zh-TW" dirty="0"/>
          </a:p>
          <a:p>
            <a:pPr lvl="1"/>
            <a:r>
              <a:rPr lang="en-US" altLang="zh-TW" dirty="0"/>
              <a:t>bash &lt;</a:t>
            </a:r>
            <a:r>
              <a:rPr lang="en-US" altLang="zh-TW" dirty="0" err="1"/>
              <a:t>conda</a:t>
            </a:r>
            <a:r>
              <a:rPr lang="en-US" altLang="zh-TW" dirty="0"/>
              <a:t>-installer-name&gt;-latest-Linux-x86_64.sh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--version to check if successful install</a:t>
            </a:r>
          </a:p>
          <a:p>
            <a:endParaRPr lang="en-US" altLang="zh-TW" dirty="0"/>
          </a:p>
          <a:p>
            <a:r>
              <a:rPr lang="en-US" altLang="zh-TW" dirty="0"/>
              <a:t>Create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resnet18 python=3.10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Rename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rename -n resnet18 resnet34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Remove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remove --name resnet34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54B02-9E75-B030-DDEA-81D9C17F4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BD6D7-0DAC-D7DA-DB9F-53C91BBDC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1B7-D805-73EF-6D07-58D3FC68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9AFC-BDF1-A6D5-322F-D77967238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Enter environment</a:t>
            </a:r>
          </a:p>
          <a:p>
            <a:pPr lvl="1"/>
            <a:r>
              <a:rPr lang="en-US" altLang="zh-TW" dirty="0"/>
              <a:t>source activate resnet18</a:t>
            </a:r>
          </a:p>
          <a:p>
            <a:endParaRPr lang="en-US" altLang="zh-TW" dirty="0"/>
          </a:p>
          <a:p>
            <a:r>
              <a:rPr lang="en-US" altLang="zh-TW" dirty="0"/>
              <a:t>Install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Pip vs </a:t>
            </a:r>
            <a:r>
              <a:rPr lang="en-US" altLang="zh-TW" dirty="0" err="1"/>
              <a:t>conda</a:t>
            </a:r>
            <a:r>
              <a:rPr lang="en-US" altLang="zh-TW" dirty="0"/>
              <a:t> install ?</a:t>
            </a:r>
          </a:p>
          <a:p>
            <a:pPr lvl="1"/>
            <a:r>
              <a:rPr lang="en-US" altLang="zh-TW" dirty="0">
                <a:hlinkClick r:id="rId2"/>
              </a:rPr>
              <a:t>https://www.reddit.com/r/Python/comments/w564g0/can_anyone_explain_the_differences_of_conda_vs_pip/</a:t>
            </a:r>
            <a:endParaRPr lang="en-US" altLang="zh-TW" dirty="0"/>
          </a:p>
          <a:p>
            <a:pPr lvl="1"/>
            <a:r>
              <a:rPr lang="en-US" altLang="zh-TW" dirty="0"/>
              <a:t>I recommend use pip</a:t>
            </a:r>
          </a:p>
          <a:p>
            <a:endParaRPr lang="en-US" altLang="zh-TW" dirty="0"/>
          </a:p>
          <a:p>
            <a:r>
              <a:rPr lang="en-US" altLang="zh-TW" dirty="0"/>
              <a:t>List all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list</a:t>
            </a:r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DAB5-7AB0-2A0C-0214-9FC94ECD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04A2-16B6-D920-B7A4-1C819FA36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87A10-86F4-005F-91CB-2B9D909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84" y="1397230"/>
            <a:ext cx="3101299" cy="3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BAAB9-560A-CDF9-E205-54BF409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4795449"/>
            <a:ext cx="6241239" cy="16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A6CA-5FA2-0476-9AD6-BF043A1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803F-ED8F-3A65-48B4-AF8623693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Export environment to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/>
              <a:t>source activate &lt;</a:t>
            </a:r>
            <a:r>
              <a:rPr lang="en-US" altLang="zh-TW" dirty="0" err="1"/>
              <a:t>env_name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export &gt;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Import env from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create -f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Update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--all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72B-DDEE-F4A0-1A4D-487CCDADE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B7391-AD9A-5028-4FB0-26B80A78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9A68A-CBBC-46AF-559B-B6CB155C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2" y="472051"/>
            <a:ext cx="4213276" cy="32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0A06-F100-E75B-E0E7-726C15B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vs Docker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EB8-845F-AD69-F7CD-9114D8CF0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Pure python program without any external dependency =&gt; anaconda</a:t>
            </a:r>
          </a:p>
          <a:p>
            <a:r>
              <a:rPr lang="en-US" altLang="zh-TW" dirty="0"/>
              <a:t>CUDA family</a:t>
            </a:r>
          </a:p>
          <a:p>
            <a:pPr lvl="1"/>
            <a:r>
              <a:rPr lang="en-US" altLang="zh-TW" dirty="0">
                <a:hlinkClick r:id="rId2"/>
              </a:rPr>
              <a:t>https://www.zhihu.com/question/506867139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https://blog.csdn.net/qq_41094058/article/details/116207333</a:t>
            </a:r>
            <a:endParaRPr lang="en-US" altLang="zh-TW" dirty="0"/>
          </a:p>
          <a:p>
            <a:pPr lvl="1"/>
            <a:r>
              <a:rPr lang="en-US" altLang="zh-TW" dirty="0" err="1"/>
              <a:t>cuda</a:t>
            </a:r>
            <a:r>
              <a:rPr lang="en-US" altLang="zh-TW" dirty="0"/>
              <a:t>-toolkit support in anaconda, but </a:t>
            </a:r>
            <a:r>
              <a:rPr lang="en-US" altLang="zh-TW" dirty="0" err="1"/>
              <a:t>nvcc</a:t>
            </a:r>
            <a:r>
              <a:rPr lang="en-US" altLang="zh-TW" dirty="0"/>
              <a:t> compiler is not</a:t>
            </a:r>
          </a:p>
          <a:p>
            <a:pPr lvl="1"/>
            <a:r>
              <a:rPr lang="en-US" altLang="zh-TW" dirty="0"/>
              <a:t>So use docker if you have CUDA code</a:t>
            </a:r>
          </a:p>
          <a:p>
            <a:r>
              <a:rPr lang="en-US" altLang="zh-TW" dirty="0"/>
              <a:t>Difference</a:t>
            </a:r>
          </a:p>
          <a:p>
            <a:pPr lvl="1"/>
            <a:r>
              <a:rPr lang="en-US" altLang="zh-TW" dirty="0"/>
              <a:t>Anaconda is python-level virtual environment</a:t>
            </a:r>
          </a:p>
          <a:p>
            <a:pPr lvl="1"/>
            <a:r>
              <a:rPr lang="en-US" altLang="zh-TW" dirty="0"/>
              <a:t>Docker is system-level virtual environment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With large scale applications ? (lots of VM, computer working together)</a:t>
            </a:r>
          </a:p>
          <a:p>
            <a:pPr lvl="1"/>
            <a:r>
              <a:rPr lang="en-US" altLang="zh-TW" dirty="0"/>
              <a:t>Kubernetes(K8S)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07FB-ECBC-90A9-448D-785E0D04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AAE9-76BC-499D-DE0A-784BC264E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172-FCF3-369D-4317-48228D75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3A30-B35E-F980-70AC-9B7F2056E0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390" y="807081"/>
            <a:ext cx="11662072" cy="5385221"/>
          </a:xfrm>
        </p:spPr>
        <p:txBody>
          <a:bodyPr/>
          <a:lstStyle/>
          <a:p>
            <a:r>
              <a:rPr lang="en-US" altLang="zh-TW" sz="1800" dirty="0"/>
              <a:t>Hypervisor</a:t>
            </a:r>
            <a:r>
              <a:rPr lang="zh-TW" altLang="en-US" sz="1800" dirty="0"/>
              <a:t>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a software or OS that runs virtual machines</a:t>
            </a:r>
          </a:p>
          <a:p>
            <a:pPr lvl="1"/>
            <a:r>
              <a:rPr lang="en-US" altLang="zh-TW" sz="1800" dirty="0"/>
              <a:t>Software Engine</a:t>
            </a:r>
          </a:p>
          <a:p>
            <a:pPr lvl="2"/>
            <a:r>
              <a:rPr lang="en-US" altLang="zh-TW" sz="1800" dirty="0"/>
              <a:t>VMware Work Station, Virtual Box, Hyper-V, QEMU, KVM...</a:t>
            </a:r>
          </a:p>
          <a:p>
            <a:pPr lvl="1"/>
            <a:r>
              <a:rPr lang="en-US" altLang="zh-TW" sz="1800" dirty="0"/>
              <a:t>OS Engine</a:t>
            </a:r>
          </a:p>
          <a:p>
            <a:pPr lvl="2"/>
            <a:r>
              <a:rPr lang="en-US" altLang="zh-TW" sz="1800" dirty="0" err="1"/>
              <a:t>Proxmox</a:t>
            </a:r>
            <a:r>
              <a:rPr lang="en-US" altLang="zh-TW" sz="1800" dirty="0"/>
              <a:t>, VMware </a:t>
            </a:r>
            <a:r>
              <a:rPr lang="en-US" altLang="zh-TW" sz="1800" dirty="0" err="1"/>
              <a:t>ESXi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Unraid</a:t>
            </a:r>
            <a:r>
              <a:rPr lang="en-US" altLang="zh-TW" sz="1800" dirty="0"/>
              <a:t>...</a:t>
            </a:r>
          </a:p>
          <a:p>
            <a:endParaRPr lang="zh-TW" alt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1ABCB-165A-8FD1-83EF-66E82C1AB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16B5-2481-DB58-9F39-FC51780AA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51BFED-A039-B672-03D6-D130F0E1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42" y="2117795"/>
            <a:ext cx="6178384" cy="42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0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A1F7-CA6C-7219-8261-7A0B3D2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8AC7-4877-ECFC-7568-9D10EC11E7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7075634" cy="5385221"/>
          </a:xfrm>
        </p:spPr>
        <p:txBody>
          <a:bodyPr/>
          <a:lstStyle/>
          <a:p>
            <a:r>
              <a:rPr lang="en-US" altLang="zh-TW" dirty="0"/>
              <a:t>Linux-based </a:t>
            </a:r>
            <a:r>
              <a:rPr lang="en-US" altLang="zh-TW" b="1" dirty="0"/>
              <a:t>virtual operating system (not VM)</a:t>
            </a:r>
          </a:p>
          <a:p>
            <a:r>
              <a:rPr lang="en-US" altLang="zh-TW" dirty="0"/>
              <a:t>Each virtual OS called </a:t>
            </a:r>
            <a:r>
              <a:rPr lang="en-US" altLang="zh-TW" b="1" dirty="0"/>
              <a:t>container</a:t>
            </a:r>
          </a:p>
          <a:p>
            <a:r>
              <a:rPr lang="en-US" altLang="zh-TW" dirty="0"/>
              <a:t>VM vs Container</a:t>
            </a:r>
          </a:p>
          <a:p>
            <a:pPr lvl="1"/>
            <a:r>
              <a:rPr lang="en-US" altLang="zh-TW" dirty="0"/>
              <a:t>VM run a complete OS</a:t>
            </a:r>
          </a:p>
          <a:p>
            <a:pPr lvl="1"/>
            <a:r>
              <a:rPr lang="en-US" altLang="zh-TW" dirty="0"/>
              <a:t>Container share Linux kernel with host OS</a:t>
            </a:r>
          </a:p>
          <a:p>
            <a:pPr lvl="1"/>
            <a:r>
              <a:rPr lang="en-US" altLang="zh-TW" dirty="0"/>
              <a:t>That is why container faster than VM</a:t>
            </a:r>
          </a:p>
          <a:p>
            <a:r>
              <a:rPr lang="en-US" altLang="zh-TW" dirty="0"/>
              <a:t>What does docker do:</a:t>
            </a:r>
          </a:p>
          <a:p>
            <a:pPr lvl="1"/>
            <a:r>
              <a:rPr lang="en-US" altLang="zh-TW" dirty="0"/>
              <a:t>Resources separation</a:t>
            </a:r>
          </a:p>
          <a:p>
            <a:pPr lvl="1"/>
            <a:r>
              <a:rPr lang="en-US" altLang="zh-TW" dirty="0"/>
              <a:t>You can think of it simply as separating the </a:t>
            </a:r>
            <a:r>
              <a:rPr lang="en-US" altLang="zh-TW" b="1" dirty="0"/>
              <a:t>file system </a:t>
            </a:r>
            <a:r>
              <a:rPr lang="en-US" altLang="zh-TW" dirty="0"/>
              <a:t>which contain the develop environment</a:t>
            </a:r>
          </a:p>
          <a:p>
            <a:r>
              <a:rPr lang="en-US" altLang="zh-TW" dirty="0"/>
              <a:t>Pros &amp; Cons</a:t>
            </a:r>
          </a:p>
          <a:p>
            <a:pPr lvl="1"/>
            <a:r>
              <a:rPr lang="en-US" altLang="zh-TW" dirty="0"/>
              <a:t>Fast and quick deploy</a:t>
            </a:r>
          </a:p>
          <a:p>
            <a:pPr lvl="1"/>
            <a:r>
              <a:rPr lang="en-US" altLang="zh-TW" dirty="0"/>
              <a:t>Security issues (Easy to broke host OS)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1BA00-DA86-9F02-3563-FA670E5D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12B8-9770-4538-A9E6-FAACB95C7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26" name="Picture 2" descr="深度學習初學者實用的Docker 應用. docker 學習其實不會很難| by 甜不辣馬拉松| Medium">
            <a:extLst>
              <a:ext uri="{FF2B5EF4-FFF2-40B4-BE49-F238E27FC236}">
                <a16:creationId xmlns:a16="http://schemas.microsoft.com/office/drawing/2014/main" id="{DEB653C3-3338-5BC8-13BE-EEAED9FD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151" y="454681"/>
            <a:ext cx="2720554" cy="23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ovi Academy - What is Docker">
            <a:extLst>
              <a:ext uri="{FF2B5EF4-FFF2-40B4-BE49-F238E27FC236}">
                <a16:creationId xmlns:a16="http://schemas.microsoft.com/office/drawing/2014/main" id="{197204DF-2F19-95AF-6210-0D535DDB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59" y="3343130"/>
            <a:ext cx="4659337" cy="3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B94-0036-9D48-9704-B5F73673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B197-FFB1-F03A-EE7C-7F684157D3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curl -</a:t>
            </a:r>
            <a:r>
              <a:rPr lang="en-US" altLang="zh-TW" dirty="0" err="1"/>
              <a:t>fsSL</a:t>
            </a:r>
            <a:r>
              <a:rPr lang="en-US" altLang="zh-TW" dirty="0"/>
              <a:t> https://get.docker.com/ | </a:t>
            </a:r>
            <a:r>
              <a:rPr lang="en-US" altLang="zh-TW" dirty="0" err="1"/>
              <a:t>sh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without </a:t>
            </a:r>
            <a:r>
              <a:rPr lang="en-US" altLang="zh-TW" dirty="0" err="1"/>
              <a:t>sudo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groupadd</a:t>
            </a:r>
            <a:r>
              <a:rPr lang="en-US" altLang="zh-TW" dirty="0"/>
              <a:t> docker</a:t>
            </a:r>
          </a:p>
          <a:p>
            <a:pPr lvl="1"/>
            <a:r>
              <a:rPr lang="de-DE" altLang="zh-TW" dirty="0"/>
              <a:t>sudo usermod -aG docker $USER</a:t>
            </a:r>
          </a:p>
          <a:p>
            <a:pPr lvl="1"/>
            <a:r>
              <a:rPr lang="en-US" altLang="zh-TW" dirty="0"/>
              <a:t>docker run hello-world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61DD8-A9AB-8831-27AB-91547B3B2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9C015-C2A1-4A3C-3C02-C4B5806BA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92B-4F12-CBD6-2D81-A2F18A1C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950" y="1773846"/>
            <a:ext cx="5962985" cy="42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/>
              <a:t>Docker image</a:t>
            </a:r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034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653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Linux and Networking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8512773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Markup Language and Resume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3473137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D825-5FB5-0549-84F3-9908F828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A415-FB16-EDD9-60AF-099EEFBEDC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1644129"/>
          </a:xfrm>
        </p:spPr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5EC5-5390-4A33-E4B9-C9D8406F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A163-836C-08B8-5FD3-A008EA28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898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SSH · Cloudflare Zero Trust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Gitflow</a:t>
            </a:r>
            <a:r>
              <a:rPr lang="en-US" altLang="zh-TW" dirty="0">
                <a:hlinkClick r:id="rId5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Git &amp; GitHub </a:t>
            </a:r>
            <a:r>
              <a:rPr lang="zh-TW" altLang="en-US" dirty="0">
                <a:hlinkClick r:id="rId6"/>
              </a:rPr>
              <a:t>教學手冊 </a:t>
            </a:r>
            <a:r>
              <a:rPr lang="en-US" altLang="zh-TW" dirty="0">
                <a:hlinkClick r:id="rId6"/>
              </a:rPr>
              <a:t>- Git </a:t>
            </a:r>
            <a:r>
              <a:rPr lang="zh-TW" altLang="en-US" dirty="0">
                <a:hlinkClick r:id="rId6"/>
              </a:rPr>
              <a:t>環境教學 </a:t>
            </a:r>
            <a:r>
              <a:rPr lang="en-US" altLang="zh-TW" dirty="0">
                <a:hlinkClick r:id="rId6"/>
              </a:rPr>
              <a:t>| W3HexSchool</a:t>
            </a:r>
            <a:endParaRPr lang="en-US" altLang="zh-TW" dirty="0"/>
          </a:p>
          <a:p>
            <a:r>
              <a:rPr lang="fr-FR" altLang="zh-TW" dirty="0" err="1">
                <a:hlinkClick r:id="rId7"/>
              </a:rPr>
              <a:t>Installing</a:t>
            </a:r>
            <a:r>
              <a:rPr lang="fr-FR" altLang="zh-TW" dirty="0">
                <a:hlinkClick r:id="rId7"/>
              </a:rPr>
              <a:t> on Linux — </a:t>
            </a:r>
            <a:r>
              <a:rPr lang="fr-FR" altLang="zh-TW" dirty="0" err="1">
                <a:hlinkClick r:id="rId7"/>
              </a:rPr>
              <a:t>conda</a:t>
            </a:r>
            <a:r>
              <a:rPr lang="fr-FR" altLang="zh-TW" dirty="0">
                <a:hlinkClick r:id="rId7"/>
              </a:rPr>
              <a:t> 24.3.1.dev62 documentation</a:t>
            </a:r>
            <a:endParaRPr lang="fr-FR" altLang="zh-TW" dirty="0"/>
          </a:p>
          <a:p>
            <a:r>
              <a:rPr lang="en-US" altLang="zh-TW" dirty="0">
                <a:hlinkClick r:id="rId8"/>
              </a:rPr>
              <a:t>https://www.reddit.com/r/Python/comments/w564g0/can_anyone_explain_the_differences_of_conda_vs_pip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conda</a:t>
            </a:r>
            <a:r>
              <a:rPr lang="zh-TW" altLang="en-US" dirty="0">
                <a:hlinkClick r:id="rId9"/>
              </a:rPr>
              <a:t>还是</a:t>
            </a:r>
            <a:r>
              <a:rPr lang="en-US" altLang="zh-TW" dirty="0">
                <a:hlinkClick r:id="rId9"/>
              </a:rPr>
              <a:t>docker</a:t>
            </a:r>
            <a:r>
              <a:rPr lang="zh-TW" altLang="en-US" dirty="0">
                <a:hlinkClick r:id="rId9"/>
              </a:rPr>
              <a:t>？ </a:t>
            </a:r>
            <a:r>
              <a:rPr lang="en-US" altLang="zh-TW" dirty="0">
                <a:hlinkClick r:id="rId9"/>
              </a:rPr>
              <a:t>- </a:t>
            </a:r>
            <a:r>
              <a:rPr lang="zh-TW" altLang="en-US" dirty="0">
                <a:hlinkClick r:id="rId9"/>
              </a:rPr>
              <a:t>知乎 </a:t>
            </a:r>
            <a:r>
              <a:rPr lang="en-US" altLang="zh-TW" dirty="0">
                <a:hlinkClick r:id="rId9"/>
              </a:rPr>
              <a:t>(zhihu.com)</a:t>
            </a:r>
            <a:endParaRPr lang="en-US" altLang="zh-TW" dirty="0"/>
          </a:p>
          <a:p>
            <a:r>
              <a:rPr lang="zh-TW" altLang="en-US" dirty="0">
                <a:hlinkClick r:id="rId10"/>
              </a:rPr>
              <a:t>一文讲清楚</a:t>
            </a:r>
            <a:r>
              <a:rPr lang="en-US" altLang="zh-TW" dirty="0">
                <a:hlinkClick r:id="rId10"/>
              </a:rPr>
              <a:t>CUDA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CUDA toolkit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CUDNN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NVCC</a:t>
            </a:r>
            <a:r>
              <a:rPr lang="zh-TW" altLang="en-US" dirty="0">
                <a:hlinkClick r:id="rId10"/>
              </a:rPr>
              <a:t>关系</a:t>
            </a:r>
            <a:r>
              <a:rPr lang="en-US" altLang="zh-TW" dirty="0">
                <a:hlinkClick r:id="rId10"/>
              </a:rPr>
              <a:t>-CSDN</a:t>
            </a:r>
            <a:r>
              <a:rPr lang="zh-TW" altLang="en-US" dirty="0">
                <a:hlinkClick r:id="rId10"/>
              </a:rPr>
              <a:t>博客</a:t>
            </a:r>
            <a:endParaRPr lang="en-US" altLang="zh-TW" dirty="0"/>
          </a:p>
          <a:p>
            <a:r>
              <a:rPr lang="en-US" altLang="zh-TW" dirty="0" err="1">
                <a:hlinkClick r:id="rId11"/>
              </a:rPr>
              <a:t>Bitovi</a:t>
            </a:r>
            <a:r>
              <a:rPr lang="en-US" altLang="zh-TW" dirty="0">
                <a:hlinkClick r:id="rId11"/>
              </a:rPr>
              <a:t> Academy - What is Docker</a:t>
            </a:r>
            <a:endParaRPr lang="en-US" altLang="zh-TW" dirty="0"/>
          </a:p>
          <a:p>
            <a:r>
              <a:rPr lang="sv-SE" altLang="zh-TW" dirty="0">
                <a:hlinkClick r:id="rId12"/>
              </a:rPr>
              <a:t>Install Docker Engine on Debian | Docker Docs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B1374-C825-9A1B-A162-FDC9F79DF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91AF-983F-60CB-C566-5460BA892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0A1F0-A156-7126-FED6-FC6F5C5E5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58E6-C467-4D0B-17BB-91345A9D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2EE2B-DE5B-53F1-881F-159BC4EE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2922-E757-F958-C228-EBE0C1A9D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3309C-C1E1-344C-318A-23927A496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9A6F3-7FF5-EDD5-0713-4B149E351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69AC-BF03-5C1F-6CCC-89C1983A4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3B9C-332B-211C-1754-27FB53B9E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24ED-6986-913F-0BB5-E158A909A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F32F-B107-FAFE-5A6A-EAFFFD293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Props1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12909</TotalTime>
  <Words>1316</Words>
  <Application>Microsoft Office PowerPoint</Application>
  <PresentationFormat>Custom</PresentationFormat>
  <Paragraphs>352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Abel</vt:lpstr>
      <vt:lpstr>Arial</vt:lpstr>
      <vt:lpstr>Calibri</vt:lpstr>
      <vt:lpstr>Microsoft JhengHei</vt:lpstr>
      <vt:lpstr>Montserrat</vt:lpstr>
      <vt:lpstr>Times New Roman</vt:lpstr>
      <vt:lpstr>Noto Sans Ugaritic</vt:lpstr>
      <vt:lpstr>Calibri Light</vt:lpstr>
      <vt:lpstr>Montserrat ExtraLight</vt:lpstr>
      <vt:lpstr>Consolas</vt:lpstr>
      <vt:lpstr>Human Rights Rally by Slidesgo</vt:lpstr>
      <vt:lpstr>Custom Design</vt:lpstr>
      <vt:lpstr>Week 2 Tools you need to learn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extension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Homework1 : resolve conflict and PR</vt:lpstr>
      <vt:lpstr>02 Anaconda and Docker</vt:lpstr>
      <vt:lpstr>Anaconda introduction</vt:lpstr>
      <vt:lpstr>Anaconda basic (1)</vt:lpstr>
      <vt:lpstr>Anaconda basic (2)</vt:lpstr>
      <vt:lpstr>Anaconda basic (3)</vt:lpstr>
      <vt:lpstr>Anaconda vs Docker</vt:lpstr>
      <vt:lpstr>VM introduction</vt:lpstr>
      <vt:lpstr>Docker introduction</vt:lpstr>
      <vt:lpstr>Docker install</vt:lpstr>
      <vt:lpstr>Docker basic (1)</vt:lpstr>
      <vt:lpstr>Docker basic (2)</vt:lpstr>
      <vt:lpstr>03 Label Training Data</vt:lpstr>
      <vt:lpstr>04 Linux and Networking</vt:lpstr>
      <vt:lpstr>05 Markup Language and Resume</vt:lpstr>
      <vt:lpstr>PowerPoint Presentation</vt:lpstr>
      <vt:lpstr>Thank you for your attention!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899</cp:revision>
  <dcterms:modified xsi:type="dcterms:W3CDTF">2024-04-29T11:00:57Z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